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0" r:id="rId3"/>
    <p:sldId id="257" r:id="rId4"/>
    <p:sldId id="272" r:id="rId5"/>
    <p:sldId id="258" r:id="rId6"/>
    <p:sldId id="273" r:id="rId7"/>
    <p:sldId id="289" r:id="rId8"/>
    <p:sldId id="271" r:id="rId9"/>
    <p:sldId id="275" r:id="rId10"/>
    <p:sldId id="274" r:id="rId11"/>
    <p:sldId id="268" r:id="rId12"/>
    <p:sldId id="278" r:id="rId13"/>
    <p:sldId id="277" r:id="rId14"/>
    <p:sldId id="262" r:id="rId15"/>
    <p:sldId id="263" r:id="rId16"/>
    <p:sldId id="28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0" autoAdjust="0"/>
    <p:restoredTop sz="94660"/>
  </p:normalViewPr>
  <p:slideViewPr>
    <p:cSldViewPr>
      <p:cViewPr varScale="1">
        <p:scale>
          <a:sx n="124" d="100"/>
          <a:sy n="124" d="100"/>
        </p:scale>
        <p:origin x="-218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00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745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151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232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470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6623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577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658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8257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921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77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0489E-F691-4FBC-9B4A-C75FB1AF54AF}" type="datetimeFigureOut">
              <a:rPr lang="en-CA" smtClean="0"/>
              <a:t>16-08-18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5CCB9-4833-4550-ABCF-DBAE5102FFC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9632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0.jpeg"/><Relationship Id="rId4" Type="http://schemas.openxmlformats.org/officeDocument/2006/relationships/image" Target="../media/image61.jpeg"/><Relationship Id="rId5" Type="http://schemas.openxmlformats.org/officeDocument/2006/relationships/image" Target="../media/image62.jpeg"/><Relationship Id="rId6" Type="http://schemas.openxmlformats.org/officeDocument/2006/relationships/image" Target="../media/image63.jpeg"/><Relationship Id="rId7" Type="http://schemas.openxmlformats.org/officeDocument/2006/relationships/image" Target="../media/image64.jpeg"/><Relationship Id="rId8" Type="http://schemas.openxmlformats.org/officeDocument/2006/relationships/image" Target="../media/image65.jpeg"/><Relationship Id="rId9" Type="http://schemas.openxmlformats.org/officeDocument/2006/relationships/image" Target="../media/image66.jpeg"/><Relationship Id="rId10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PN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20" Type="http://schemas.openxmlformats.org/officeDocument/2006/relationships/image" Target="../media/image50.jpeg"/><Relationship Id="rId21" Type="http://schemas.openxmlformats.org/officeDocument/2006/relationships/image" Target="../media/image51.jpeg"/><Relationship Id="rId22" Type="http://schemas.openxmlformats.org/officeDocument/2006/relationships/image" Target="../media/image52.png"/><Relationship Id="rId10" Type="http://schemas.openxmlformats.org/officeDocument/2006/relationships/image" Target="../media/image40.jpeg"/><Relationship Id="rId11" Type="http://schemas.openxmlformats.org/officeDocument/2006/relationships/image" Target="../media/image41.jpeg"/><Relationship Id="rId12" Type="http://schemas.openxmlformats.org/officeDocument/2006/relationships/image" Target="../media/image42.png"/><Relationship Id="rId13" Type="http://schemas.openxmlformats.org/officeDocument/2006/relationships/image" Target="../media/image43.jpeg"/><Relationship Id="rId14" Type="http://schemas.openxmlformats.org/officeDocument/2006/relationships/image" Target="../media/image44.jpeg"/><Relationship Id="rId15" Type="http://schemas.openxmlformats.org/officeDocument/2006/relationships/image" Target="../media/image45.jpeg"/><Relationship Id="rId16" Type="http://schemas.openxmlformats.org/officeDocument/2006/relationships/image" Target="../media/image46.png"/><Relationship Id="rId17" Type="http://schemas.openxmlformats.org/officeDocument/2006/relationships/image" Target="../media/image47.jpeg"/><Relationship Id="rId18" Type="http://schemas.openxmlformats.org/officeDocument/2006/relationships/image" Target="../media/image48.png"/><Relationship Id="rId19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7" Type="http://schemas.openxmlformats.org/officeDocument/2006/relationships/image" Target="../media/image37.png"/><Relationship Id="rId8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8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964" y="404663"/>
            <a:ext cx="2901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Anatomy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C:\Users\John\Desktop\MinIon\Porecamp\labelled MinION for user inform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68760"/>
            <a:ext cx="6436908" cy="481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008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8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964" y="404663"/>
            <a:ext cx="7298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Good Pore % in Strand as Library QC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C:\Users\Snutch Lab\Desktop\Examples\1 hrs\Chip5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52" y="2564904"/>
            <a:ext cx="7061205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28" y="1268760"/>
            <a:ext cx="24384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44928" y="1268760"/>
            <a:ext cx="2438400" cy="10382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2972743" y="3238943"/>
            <a:ext cx="1238931" cy="5275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60914" y="1273629"/>
            <a:ext cx="1088572" cy="195942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212771" y="2307771"/>
            <a:ext cx="2275115" cy="14478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76256" y="155679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292 / 302 = 97%</a:t>
            </a:r>
            <a:endParaRPr lang="en-CA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196752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the relative quantity of in</a:t>
            </a:r>
          </a:p>
          <a:p>
            <a:r>
              <a:rPr lang="en-US" dirty="0" smtClean="0"/>
              <a:t>Strand reads as a measure of</a:t>
            </a:r>
          </a:p>
          <a:p>
            <a:r>
              <a:rPr lang="en-US" dirty="0"/>
              <a:t>l</a:t>
            </a:r>
            <a:r>
              <a:rPr lang="en-US" dirty="0" smtClean="0"/>
              <a:t>ibrary quality independent </a:t>
            </a:r>
          </a:p>
          <a:p>
            <a:r>
              <a:rPr lang="en-US" dirty="0" smtClean="0"/>
              <a:t>of pore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8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4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964" y="404663"/>
            <a:ext cx="2759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Script Tinkering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8073" y="1331476"/>
            <a:ext cx="7872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Bias-Voltage Setting &amp;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Remux</a:t>
            </a:r>
            <a:endParaRPr lang="en-CA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voltage directly controls induced current flow across the membrane, and current flow is used to assign pores to different categories. With time greater bias-voltage is required to produce current that is in the “single good” pore range. Bias-voltage is the master control. Selection or “re-mux” of pores at a particular targeted voltage must be carried out for maximum efficiency.</a:t>
            </a:r>
            <a:endParaRPr lang="en-CA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52786" y="1393031"/>
            <a:ext cx="255198" cy="246221"/>
            <a:chOff x="760366" y="1394846"/>
            <a:chExt cx="255198" cy="246221"/>
          </a:xfrm>
        </p:grpSpPr>
        <p:sp>
          <p:nvSpPr>
            <p:cNvPr id="12" name="Oval 11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CA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991803" y="2893585"/>
            <a:ext cx="78299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Yield Monitoring</a:t>
            </a:r>
          </a:p>
          <a:p>
            <a:endParaRPr lang="en-CA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pore numbers fall and/or reagent is depleted you will see a drop in the event yield over time. Gaining access to still functional, but unselected, pores once event accumulation rate drops below a set value makes much better use of a flow-cell. This lessens unproductive electrochemical gradient deterioration observed with standard recipe scripts.</a:t>
            </a:r>
            <a:endParaRPr lang="en-CA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96516" y="2955140"/>
            <a:ext cx="255198" cy="246221"/>
            <a:chOff x="760366" y="1394846"/>
            <a:chExt cx="255198" cy="246221"/>
          </a:xfrm>
        </p:grpSpPr>
        <p:sp>
          <p:nvSpPr>
            <p:cNvPr id="21" name="Oval 20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18609" y="4581128"/>
            <a:ext cx="78031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Pore Shepherding</a:t>
            </a:r>
          </a:p>
          <a:p>
            <a:endParaRPr lang="en-CA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Wells actively sequencing experience an electrochemical gradient deterioration that is twice that of inactive pores, but even inactive pores show a deterioration that requires bias-voltage increases for optimal functioning. Because of the 4-1 (wells - electrical channel) nature of current flow-cells this results in a spreading of the optimal bias-voltage required for a particular well depending on its on/off history. To mitigate this, sub-peak bias-voltage selection can “shepherd” well population more tightly by attempting to deplete least used wells.</a:t>
            </a:r>
            <a:endParaRPr lang="en-CA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723323" y="4642683"/>
            <a:ext cx="259890" cy="246221"/>
            <a:chOff x="760366" y="1394846"/>
            <a:chExt cx="255198" cy="246221"/>
          </a:xfrm>
        </p:grpSpPr>
        <p:sp>
          <p:nvSpPr>
            <p:cNvPr id="25" name="Oval 24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44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4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964" y="404663"/>
            <a:ext cx="6691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48hr Sequencing Recipe Script 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Snutch Lab\Desktop\Examples\Either Side of Remux\65-1beg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75" y="1588150"/>
            <a:ext cx="1306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nutch Lab\Desktop\Examples\Either Side of Remux\65-1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75" y="2633890"/>
            <a:ext cx="130666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nutch Lab\Desktop\Examples\Either Side of Remux\65-2beg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75" y="3679630"/>
            <a:ext cx="1306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65003" y="3353970"/>
            <a:ext cx="12089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 to g2 switch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21355" y="2319263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24hrs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661147" y="2327004"/>
            <a:ext cx="0" cy="288032"/>
          </a:xfrm>
          <a:prstGeom prst="straightConnector1">
            <a:avLst/>
          </a:prstGeom>
          <a:ln w="7620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672442" y="3372744"/>
            <a:ext cx="0" cy="288032"/>
          </a:xfrm>
          <a:prstGeom prst="straightConnector1">
            <a:avLst/>
          </a:prstGeom>
          <a:ln w="7620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674330" y="4418484"/>
            <a:ext cx="0" cy="288032"/>
          </a:xfrm>
          <a:prstGeom prst="straightConnector1">
            <a:avLst/>
          </a:prstGeom>
          <a:ln w="76200" cmpd="sng">
            <a:solidFill>
              <a:schemeClr val="accent2">
                <a:lumMod val="60000"/>
                <a:lumOff val="40000"/>
              </a:schemeClr>
            </a:solidFill>
            <a:headEnd type="none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884187" y="1967742"/>
            <a:ext cx="283807" cy="28380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75832" y="1975352"/>
            <a:ext cx="327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g1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55576" y="2292438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hrs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5" name="Up Arrow 64"/>
          <p:cNvSpPr/>
          <p:nvPr/>
        </p:nvSpPr>
        <p:spPr>
          <a:xfrm rot="10800000">
            <a:off x="927048" y="1667619"/>
            <a:ext cx="205532" cy="20933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31074" y="1124744"/>
            <a:ext cx="2569934" cy="24622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"/>
                <a:cs typeface="Arial"/>
              </a:rPr>
              <a:t>R9 48hr Genomic DNA Sequencing Script</a:t>
            </a:r>
            <a:endParaRPr lang="en-US" sz="1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09809" y="1375394"/>
            <a:ext cx="28526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Mux @-180mV to assign g1, g2, g3 &amp; g4 pores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3" name="Bent Arrow 72"/>
          <p:cNvSpPr/>
          <p:nvPr/>
        </p:nvSpPr>
        <p:spPr>
          <a:xfrm rot="16200000" flipH="1" flipV="1">
            <a:off x="1441991" y="1857836"/>
            <a:ext cx="295812" cy="6862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4" descr="C:\Users\John\Desktop\MinIon\Porecamp\Data\Chip65-PoreCoun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8" y="4330724"/>
            <a:ext cx="2879997" cy="21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5" descr="C:\Users\John\Desktop\MinIon\Porecamp\Data\Chip65-Pore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179" y="4349688"/>
            <a:ext cx="2879997" cy="21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1979712" y="4149080"/>
            <a:ext cx="2836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Example Pore Usage from </a:t>
            </a:r>
            <a:r>
              <a:rPr lang="en-US" sz="1200" dirty="0" smtClean="0">
                <a:latin typeface="Arial"/>
                <a:cs typeface="Arial"/>
              </a:rPr>
              <a:t>retired R7.3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701607" y="2420888"/>
            <a:ext cx="283807" cy="28380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693252" y="2428498"/>
            <a:ext cx="327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g2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72996" y="2745584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hrs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47" name="Bent Arrow 46"/>
          <p:cNvSpPr/>
          <p:nvPr/>
        </p:nvSpPr>
        <p:spPr>
          <a:xfrm rot="16200000" flipH="1" flipV="1">
            <a:off x="2259411" y="2310982"/>
            <a:ext cx="295812" cy="6862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2540371" y="2899313"/>
            <a:ext cx="283807" cy="28380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532016" y="2906923"/>
            <a:ext cx="327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g3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11760" y="3224009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hrs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51" name="Bent Arrow 50"/>
          <p:cNvSpPr/>
          <p:nvPr/>
        </p:nvSpPr>
        <p:spPr>
          <a:xfrm rot="16200000" flipH="1" flipV="1">
            <a:off x="3098175" y="2789407"/>
            <a:ext cx="295812" cy="6862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3357791" y="3356992"/>
            <a:ext cx="283807" cy="28380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349436" y="3364602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g4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229180" y="3681688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hrs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4052539" y="1965456"/>
            <a:ext cx="283807" cy="28380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044184" y="1973066"/>
            <a:ext cx="327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g1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923928" y="2290152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hrs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74" name="Bent Arrow 73"/>
          <p:cNvSpPr/>
          <p:nvPr/>
        </p:nvSpPr>
        <p:spPr>
          <a:xfrm rot="16200000" flipH="1" flipV="1">
            <a:off x="4610343" y="1855550"/>
            <a:ext cx="295812" cy="6862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869959" y="2418602"/>
            <a:ext cx="283807" cy="28380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861604" y="2426212"/>
            <a:ext cx="327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g2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741348" y="2743298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8</a:t>
            </a:r>
            <a:r>
              <a:rPr lang="en-US" sz="1200" dirty="0" smtClean="0">
                <a:latin typeface="Arial"/>
                <a:cs typeface="Arial"/>
              </a:rPr>
              <a:t>hrs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81" name="Bent Arrow 80"/>
          <p:cNvSpPr/>
          <p:nvPr/>
        </p:nvSpPr>
        <p:spPr>
          <a:xfrm rot="16200000" flipH="1" flipV="1">
            <a:off x="5427763" y="2308696"/>
            <a:ext cx="295812" cy="68627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80112" y="2791961"/>
            <a:ext cx="598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STOP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16216" y="1196752"/>
            <a:ext cx="21524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(example from previous R7.3 Version)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7524328" y="4571836"/>
            <a:ext cx="34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35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4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9552" y="404663"/>
            <a:ext cx="720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 Scripts to Maximise </a:t>
            </a:r>
            <a:r>
              <a:rPr lang="en-CA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Flowcell</a:t>
            </a:r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Yields 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Snutch Lab\Desktop\Examples\Either Side of Remux\66-1begi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488" y="1412856"/>
            <a:ext cx="128385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nutch Lab\Desktop\Examples\Either Side of Remux\66-1e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15" y="1412856"/>
            <a:ext cx="12838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nutch Lab\Desktop\Examples\Either Side of Remux\66-2begi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206" y="1412856"/>
            <a:ext cx="12838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nutch Lab\Desktop\Examples\Either Side of Remux\66-2en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389" y="2671042"/>
            <a:ext cx="12838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nutch Lab\Desktop\Examples\Either Side of Remux\66-3begi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206" y="2671042"/>
            <a:ext cx="128385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Snutch Lab\Desktop\Examples\Either Side of Remux\66-3en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14" y="3914157"/>
            <a:ext cx="12838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Snutch Lab\Desktop\Examples\Either Side of Remux\66-4begin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97" y="3914157"/>
            <a:ext cx="128385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Snutch Lab\Desktop\Examples\Either Side of Remux\66-4end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15" y="5157272"/>
            <a:ext cx="128385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Elbow Connector 21"/>
          <p:cNvCxnSpPr>
            <a:stCxn id="1028" idx="2"/>
            <a:endCxn id="1029" idx="0"/>
          </p:cNvCxnSpPr>
          <p:nvPr/>
        </p:nvCxnSpPr>
        <p:spPr>
          <a:xfrm rot="5400000">
            <a:off x="7228633" y="1622541"/>
            <a:ext cx="538186" cy="1558817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rot="5400000">
            <a:off x="7199932" y="2890253"/>
            <a:ext cx="538186" cy="153976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5400000">
            <a:off x="7178649" y="4118297"/>
            <a:ext cx="538186" cy="1539765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/>
          <p:nvPr/>
        </p:nvCxnSpPr>
        <p:spPr>
          <a:xfrm>
            <a:off x="7377073" y="1772856"/>
            <a:ext cx="261961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>
            <a:off x="7377072" y="3026835"/>
            <a:ext cx="261961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>
            <a:off x="7384060" y="4293176"/>
            <a:ext cx="261961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>
            <a:off x="7379297" y="5517272"/>
            <a:ext cx="261961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85014" y="533260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…..</a:t>
            </a:r>
            <a:endParaRPr lang="en-CA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5" name="Elbow Connector 44"/>
          <p:cNvCxnSpPr/>
          <p:nvPr/>
        </p:nvCxnSpPr>
        <p:spPr>
          <a:xfrm>
            <a:off x="5823953" y="1778175"/>
            <a:ext cx="261961" cy="1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" descr="C:\Users\John\Desktop\MinIon\Porecamp\Data\Chip66-PoreCou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64" y="443711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752349" y="1112749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Yield dependent</a:t>
            </a:r>
          </a:p>
          <a:p>
            <a:pPr algn="ctr"/>
            <a:r>
              <a:rPr lang="en-CA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CA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05431" y="1124824"/>
            <a:ext cx="1603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CA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remux</a:t>
            </a:r>
            <a:r>
              <a:rPr lang="en-CA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 voltage scan</a:t>
            </a:r>
            <a:endParaRPr lang="en-CA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86534" y="2420968"/>
            <a:ext cx="1603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CA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remux</a:t>
            </a:r>
            <a:r>
              <a:rPr lang="en-CA" sz="1000" dirty="0">
                <a:latin typeface="Arial" panose="020B0604020202020204" pitchFamily="34" charset="0"/>
                <a:cs typeface="Arial" panose="020B0604020202020204" pitchFamily="34" charset="0"/>
              </a:rPr>
              <a:t> voltage scan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05431" y="3645104"/>
            <a:ext cx="16030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CA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remux</a:t>
            </a:r>
            <a:r>
              <a:rPr lang="en-CA" sz="1000" dirty="0">
                <a:latin typeface="Arial" panose="020B0604020202020204" pitchFamily="34" charset="0"/>
                <a:cs typeface="Arial" panose="020B0604020202020204" pitchFamily="34" charset="0"/>
              </a:rPr>
              <a:t> voltage scan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20043" y="2161077"/>
            <a:ext cx="1184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Yield dependent time</a:t>
            </a:r>
            <a:endParaRPr lang="en-CA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23298" y="3448710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Yield dependent time</a:t>
            </a:r>
            <a:endParaRPr lang="en-CA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42112" y="4679196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Yield dependent time</a:t>
            </a:r>
            <a:endParaRPr lang="en-CA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3" descr="C:\Users\John\Desktop\MinIon\Porecamp\Data\Chip66-Pores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60" y="443711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24565" y="3373253"/>
            <a:ext cx="1345507" cy="584776"/>
            <a:chOff x="-1008477" y="3544848"/>
            <a:chExt cx="1345507" cy="584776"/>
          </a:xfrm>
        </p:grpSpPr>
        <p:sp>
          <p:nvSpPr>
            <p:cNvPr id="50" name="TextBox 49"/>
            <p:cNvSpPr txBox="1"/>
            <p:nvPr/>
          </p:nvSpPr>
          <p:spPr>
            <a:xfrm>
              <a:off x="-1008477" y="3544848"/>
              <a:ext cx="1146468" cy="5847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Switch when hourly</a:t>
              </a:r>
            </a:p>
            <a:p>
              <a:pPr algn="ctr"/>
              <a:r>
                <a:rPr lang="en-US" sz="800" dirty="0">
                  <a:latin typeface="Arial"/>
                  <a:cs typeface="Arial"/>
                </a:rPr>
                <a:t>e</a:t>
              </a:r>
              <a:r>
                <a:rPr lang="en-US" sz="800" dirty="0" smtClean="0">
                  <a:latin typeface="Arial"/>
                  <a:cs typeface="Arial"/>
                </a:rPr>
                <a:t>vent yield drops</a:t>
              </a:r>
            </a:p>
            <a:p>
              <a:pPr algn="ctr"/>
              <a:r>
                <a:rPr lang="en-US" sz="800" dirty="0">
                  <a:latin typeface="Arial"/>
                  <a:cs typeface="Arial"/>
                </a:rPr>
                <a:t>b</a:t>
              </a:r>
              <a:r>
                <a:rPr lang="en-US" sz="800" dirty="0" smtClean="0">
                  <a:latin typeface="Arial"/>
                  <a:cs typeface="Arial"/>
                </a:rPr>
                <a:t>elow 67% of first </a:t>
              </a:r>
            </a:p>
            <a:p>
              <a:pPr algn="ctr"/>
              <a:r>
                <a:rPr lang="en-US" sz="800" dirty="0">
                  <a:latin typeface="Arial"/>
                  <a:cs typeface="Arial"/>
                </a:rPr>
                <a:t>h</a:t>
              </a:r>
              <a:r>
                <a:rPr lang="en-US" sz="800" dirty="0" smtClean="0">
                  <a:latin typeface="Arial"/>
                  <a:cs typeface="Arial"/>
                </a:rPr>
                <a:t>our of this segment</a:t>
              </a:r>
              <a:endParaRPr lang="en-US" sz="800" dirty="0">
                <a:latin typeface="Arial"/>
                <a:cs typeface="Arial"/>
              </a:endParaRPr>
            </a:p>
          </p:txBody>
        </p:sp>
        <p:sp>
          <p:nvSpPr>
            <p:cNvPr id="51" name="Right Arrow 50"/>
            <p:cNvSpPr/>
            <p:nvPr/>
          </p:nvSpPr>
          <p:spPr>
            <a:xfrm>
              <a:off x="149049" y="3754052"/>
              <a:ext cx="187981" cy="16926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17970" y="2124144"/>
            <a:ext cx="1409305" cy="830997"/>
            <a:chOff x="-498719" y="2001034"/>
            <a:chExt cx="1409305" cy="830997"/>
          </a:xfrm>
        </p:grpSpPr>
        <p:sp>
          <p:nvSpPr>
            <p:cNvPr id="53" name="TextBox 52"/>
            <p:cNvSpPr txBox="1"/>
            <p:nvPr/>
          </p:nvSpPr>
          <p:spPr>
            <a:xfrm>
              <a:off x="-498719" y="2001034"/>
              <a:ext cx="1184940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800" dirty="0" smtClean="0">
                  <a:latin typeface="Arial"/>
                  <a:cs typeface="Arial"/>
                </a:rPr>
                <a:t>Multi-Voltage Re-mux</a:t>
              </a:r>
            </a:p>
            <a:p>
              <a:pPr algn="ctr"/>
              <a:r>
                <a:rPr lang="en-US" sz="800" dirty="0">
                  <a:latin typeface="Arial"/>
                  <a:cs typeface="Arial"/>
                </a:rPr>
                <a:t>s</a:t>
              </a:r>
              <a:r>
                <a:rPr lang="en-US" sz="800" dirty="0" smtClean="0">
                  <a:latin typeface="Arial"/>
                  <a:cs typeface="Arial"/>
                </a:rPr>
                <a:t>can selecting one </a:t>
              </a:r>
            </a:p>
            <a:p>
              <a:pPr algn="ctr"/>
              <a:r>
                <a:rPr lang="en-US" sz="800" dirty="0">
                  <a:latin typeface="Arial"/>
                  <a:cs typeface="Arial"/>
                </a:rPr>
                <a:t>w</a:t>
              </a:r>
              <a:r>
                <a:rPr lang="en-US" sz="800" dirty="0" smtClean="0">
                  <a:latin typeface="Arial"/>
                  <a:cs typeface="Arial"/>
                </a:rPr>
                <a:t>ithin a defined </a:t>
              </a:r>
            </a:p>
            <a:p>
              <a:pPr algn="ctr"/>
              <a:r>
                <a:rPr lang="en-US" sz="800" dirty="0">
                  <a:latin typeface="Arial"/>
                  <a:cs typeface="Arial"/>
                </a:rPr>
                <a:t>r</a:t>
              </a:r>
              <a:r>
                <a:rPr lang="en-US" sz="800" dirty="0" smtClean="0">
                  <a:latin typeface="Arial"/>
                  <a:cs typeface="Arial"/>
                </a:rPr>
                <a:t>ange of the greatest</a:t>
              </a:r>
            </a:p>
            <a:p>
              <a:pPr algn="ctr"/>
              <a:r>
                <a:rPr lang="en-US" sz="800" dirty="0" smtClean="0">
                  <a:latin typeface="Arial"/>
                  <a:cs typeface="Arial"/>
                </a:rPr>
                <a:t> “single good pore” </a:t>
              </a:r>
            </a:p>
            <a:p>
              <a:pPr algn="ctr"/>
              <a:r>
                <a:rPr lang="en-US" sz="800" dirty="0">
                  <a:latin typeface="Arial"/>
                  <a:cs typeface="Arial"/>
                </a:rPr>
                <a:t>c</a:t>
              </a:r>
              <a:r>
                <a:rPr lang="en-US" sz="800" dirty="0" smtClean="0">
                  <a:latin typeface="Arial"/>
                  <a:cs typeface="Arial"/>
                </a:rPr>
                <a:t>ount voltage</a:t>
              </a:r>
            </a:p>
          </p:txBody>
        </p:sp>
        <p:sp>
          <p:nvSpPr>
            <p:cNvPr id="54" name="Right Arrow 53"/>
            <p:cNvSpPr/>
            <p:nvPr/>
          </p:nvSpPr>
          <p:spPr>
            <a:xfrm>
              <a:off x="722605" y="2212948"/>
              <a:ext cx="187981" cy="16926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16602" y="1268760"/>
            <a:ext cx="2463310" cy="24622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Yield-</a:t>
            </a:r>
            <a:r>
              <a:rPr lang="en-US" sz="1000" dirty="0" err="1" smtClean="0">
                <a:solidFill>
                  <a:srgbClr val="000000"/>
                </a:solidFill>
                <a:latin typeface="Arial"/>
                <a:cs typeface="Arial"/>
              </a:rPr>
              <a:t>Monitoring_Voltage</a:t>
            </a:r>
            <a:r>
              <a:rPr lang="en-US" sz="1000" dirty="0" smtClean="0">
                <a:solidFill>
                  <a:srgbClr val="000000"/>
                </a:solidFill>
                <a:latin typeface="Arial"/>
                <a:cs typeface="Arial"/>
              </a:rPr>
              <a:t>-Tuning Scripts</a:t>
            </a:r>
            <a:endParaRPr lang="en-US" sz="1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43808" y="271641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latin typeface="Arial"/>
                <a:cs typeface="Arial"/>
              </a:rPr>
              <a:t>(Voltage tuned across 30mV </a:t>
            </a:r>
          </a:p>
          <a:p>
            <a:pPr algn="ctr"/>
            <a:r>
              <a:rPr lang="en-US" sz="1000" dirty="0" smtClean="0">
                <a:latin typeface="Arial"/>
                <a:cs typeface="Arial"/>
              </a:rPr>
              <a:t>range)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378440" y="2534707"/>
            <a:ext cx="131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/>
                <a:cs typeface="Arial"/>
              </a:rPr>
              <a:t>Mux / Re-Mux Scan</a:t>
            </a:r>
            <a:endParaRPr lang="en-US" sz="1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791623" y="2297172"/>
            <a:ext cx="473411" cy="213824"/>
            <a:chOff x="7670307" y="1113215"/>
            <a:chExt cx="473411" cy="213824"/>
          </a:xfrm>
        </p:grpSpPr>
        <p:sp>
          <p:nvSpPr>
            <p:cNvPr id="62" name="Curved Right Arrow 61"/>
            <p:cNvSpPr/>
            <p:nvPr/>
          </p:nvSpPr>
          <p:spPr>
            <a:xfrm>
              <a:off x="7670307" y="1144626"/>
              <a:ext cx="212397" cy="182413"/>
            </a:xfrm>
            <a:prstGeom prst="curv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urved Right Arrow 62"/>
            <p:cNvSpPr/>
            <p:nvPr/>
          </p:nvSpPr>
          <p:spPr>
            <a:xfrm rot="10800000">
              <a:off x="7931321" y="1113215"/>
              <a:ext cx="212397" cy="182413"/>
            </a:xfrm>
            <a:prstGeom prst="curved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751246" y="2110363"/>
            <a:ext cx="569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15 min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267922" y="3544795"/>
            <a:ext cx="1690386" cy="176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  <a:latin typeface="Arial"/>
                <a:cs typeface="Arial"/>
              </a:rPr>
              <a:t>Yield Dependent Time</a:t>
            </a:r>
            <a:endParaRPr lang="en-US" sz="1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9" name="U-Turn Arrow 68"/>
          <p:cNvSpPr/>
          <p:nvPr/>
        </p:nvSpPr>
        <p:spPr>
          <a:xfrm rot="16200000" flipV="1">
            <a:off x="2694050" y="2596790"/>
            <a:ext cx="1880444" cy="1224136"/>
          </a:xfrm>
          <a:prstGeom prst="uturnArrow">
            <a:avLst>
              <a:gd name="adj1" fmla="val 9140"/>
              <a:gd name="adj2" fmla="val 8947"/>
              <a:gd name="adj3" fmla="val 10253"/>
              <a:gd name="adj4" fmla="val 43750"/>
              <a:gd name="adj5" fmla="val 4023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269724" y="3068960"/>
            <a:ext cx="1531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/>
                <a:cs typeface="Arial"/>
              </a:rPr>
              <a:t>x</a:t>
            </a:r>
            <a:r>
              <a:rPr lang="en-US" sz="1400" dirty="0" smtClean="0">
                <a:latin typeface="Arial"/>
                <a:cs typeface="Arial"/>
              </a:rPr>
              <a:t>5 (user defined)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561463" y="3732598"/>
            <a:ext cx="744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(~1-5 </a:t>
            </a:r>
            <a:r>
              <a:rPr lang="en-US" sz="1000" dirty="0" err="1" smtClean="0">
                <a:latin typeface="Arial"/>
                <a:cs typeface="Arial"/>
              </a:rPr>
              <a:t>hrs</a:t>
            </a:r>
            <a:r>
              <a:rPr lang="en-US" sz="1000" dirty="0" smtClean="0">
                <a:latin typeface="Arial"/>
                <a:cs typeface="Arial"/>
              </a:rPr>
              <a:t>)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467334" y="1099771"/>
            <a:ext cx="131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-180mV</a:t>
            </a:r>
          </a:p>
          <a:p>
            <a:r>
              <a:rPr lang="en-CA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Start with fresh flow-cells</a:t>
            </a:r>
            <a:endParaRPr lang="en-CA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Up Arrow 71"/>
          <p:cNvSpPr/>
          <p:nvPr/>
        </p:nvSpPr>
        <p:spPr>
          <a:xfrm rot="10800000">
            <a:off x="2950195" y="3206603"/>
            <a:ext cx="216024" cy="366412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/>
          <p:cNvSpPr/>
          <p:nvPr/>
        </p:nvSpPr>
        <p:spPr>
          <a:xfrm rot="10800000">
            <a:off x="2952083" y="1766443"/>
            <a:ext cx="216024" cy="366412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484218" y="1526595"/>
            <a:ext cx="2223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/>
                <a:cs typeface="Arial"/>
              </a:rPr>
              <a:t>(If new </a:t>
            </a:r>
            <a:r>
              <a:rPr lang="en-US" sz="1000" dirty="0" err="1" smtClean="0">
                <a:latin typeface="Arial"/>
                <a:cs typeface="Arial"/>
              </a:rPr>
              <a:t>flowcell</a:t>
            </a:r>
            <a:r>
              <a:rPr lang="en-US" sz="1000" dirty="0" smtClean="0">
                <a:latin typeface="Arial"/>
                <a:cs typeface="Arial"/>
              </a:rPr>
              <a:t> use -180mV to start)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483768" y="4365104"/>
            <a:ext cx="1638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/>
                <a:cs typeface="Arial"/>
              </a:rPr>
              <a:t>Example Pore Usage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101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4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964" y="404663"/>
            <a:ext cx="799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Dynamics:- SQK006 Standard Recipe Script</a:t>
            </a:r>
          </a:p>
        </p:txBody>
      </p:sp>
      <p:pic>
        <p:nvPicPr>
          <p:cNvPr id="6148" name="Picture 4" descr="C:\Users\John\Desktop\MinIon\Porecamp\Data\Chip65-PoreCou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4" y="4005344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John\Desktop\MinIon\Porecamp\Data\Chip65-Por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814" y="4024308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John\Desktop\MinIon\Porecamp\Data\Chip65-AbasicPeakHeigh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814" y="1280891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John\Desktop\MinIon\Porecamp\Data\Chip65-CumulativeEven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94" y="1268760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47664" y="1127003"/>
            <a:ext cx="1758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 Accumulation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03558" y="112975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Abasic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Current 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35896" y="3870419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Pore Usage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6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4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964" y="404663"/>
            <a:ext cx="7618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Dynamics:- SQK006 Tuning Recipe Script</a:t>
            </a:r>
          </a:p>
        </p:txBody>
      </p:sp>
      <p:pic>
        <p:nvPicPr>
          <p:cNvPr id="7170" name="Picture 2" descr="C:\Users\John\Desktop\MinIon\Porecamp\Data\Chip66-PoreCou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03" y="4046787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ohn\Desktop\MinIon\Porecamp\Data\Chip66-Por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60" y="4064371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John\Desktop\MinIon\Porecamp\Data\Chip66-AbasicPeakHeigh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950" y="1289763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John\Desktop\MinIon\Porecamp\Data\Chip66-CumulativeEven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0" y="1323263"/>
            <a:ext cx="33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03558" y="1129755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Abasic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Current 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35896" y="3870419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Pore Usage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7664" y="1127003"/>
            <a:ext cx="17585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Event Accumulation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0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4" y="116632"/>
            <a:ext cx="4011484" cy="328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4" y="3455895"/>
            <a:ext cx="4011484" cy="3284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-335885" y="1466255"/>
            <a:ext cx="1615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Standard Script</a:t>
            </a:r>
          </a:p>
          <a:p>
            <a:pPr algn="ctr"/>
            <a:r>
              <a:rPr lang="en-CA" sz="1400" dirty="0"/>
              <a:t>(</a:t>
            </a:r>
            <a:r>
              <a:rPr lang="en-CA" sz="1400" dirty="0" smtClean="0"/>
              <a:t>Chip65)</a:t>
            </a:r>
            <a:endParaRPr lang="en-CA" sz="14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26720" y="4806971"/>
            <a:ext cx="13972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Tuning Script</a:t>
            </a:r>
          </a:p>
          <a:p>
            <a:pPr algn="ctr"/>
            <a:r>
              <a:rPr lang="en-CA" sz="1400" dirty="0"/>
              <a:t>(</a:t>
            </a:r>
            <a:r>
              <a:rPr lang="en-CA" sz="1400" dirty="0" smtClean="0"/>
              <a:t>Chip66)</a:t>
            </a:r>
            <a:endParaRPr lang="en-CA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881197" y="116632"/>
            <a:ext cx="4014695" cy="3284020"/>
            <a:chOff x="2051720" y="332656"/>
            <a:chExt cx="3301519" cy="2700642"/>
          </a:xfrm>
        </p:grpSpPr>
        <p:grpSp>
          <p:nvGrpSpPr>
            <p:cNvPr id="7" name="Group 6"/>
            <p:cNvGrpSpPr/>
            <p:nvPr/>
          </p:nvGrpSpPr>
          <p:grpSpPr>
            <a:xfrm>
              <a:off x="2051720" y="332656"/>
              <a:ext cx="3301519" cy="2700642"/>
              <a:chOff x="2051720" y="332656"/>
              <a:chExt cx="3301519" cy="2700642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1720" y="332656"/>
                <a:ext cx="3301519" cy="27006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Rectangle 5"/>
              <p:cNvSpPr/>
              <p:nvPr/>
            </p:nvSpPr>
            <p:spPr>
              <a:xfrm>
                <a:off x="3515555" y="378288"/>
                <a:ext cx="360040" cy="107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3103792" y="333236"/>
              <a:ext cx="1223594" cy="189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 smtClean="0"/>
                <a:t>Individual Pore Read Starts</a:t>
              </a:r>
              <a:endParaRPr lang="en-CA" sz="900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4293" y="3457348"/>
            <a:ext cx="4014695" cy="3284020"/>
            <a:chOff x="2044816" y="3244769"/>
            <a:chExt cx="3301519" cy="2700642"/>
          </a:xfrm>
        </p:grpSpPr>
        <p:grpSp>
          <p:nvGrpSpPr>
            <p:cNvPr id="8" name="Group 7"/>
            <p:cNvGrpSpPr/>
            <p:nvPr/>
          </p:nvGrpSpPr>
          <p:grpSpPr>
            <a:xfrm>
              <a:off x="2044816" y="3244769"/>
              <a:ext cx="3301519" cy="2700642"/>
              <a:chOff x="2044816" y="3244769"/>
              <a:chExt cx="3301519" cy="2700642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4816" y="3244769"/>
                <a:ext cx="3301519" cy="27006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3544867" y="3302022"/>
                <a:ext cx="360040" cy="1077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103792" y="3248144"/>
              <a:ext cx="1223594" cy="189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900" b="1" dirty="0" smtClean="0"/>
                <a:t>Individual Pore Read Starts</a:t>
              </a:r>
              <a:endParaRPr lang="en-CA" sz="9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744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8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5397" y="404663"/>
            <a:ext cx="3302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Pre-Run Check List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7282" y="4068361"/>
            <a:ext cx="80164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Flowcell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inspection 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bubbles in fluid lines and on surface of </a:t>
            </a:r>
            <a:r>
              <a:rPr lang="en-CA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flowcell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where possible if present, &amp; confirm conductive heat pad is installed on bottom surface of ASIC chip.</a:t>
            </a:r>
            <a:endParaRPr lang="en-CA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36320" y="4129916"/>
            <a:ext cx="255198" cy="246221"/>
            <a:chOff x="760366" y="1394846"/>
            <a:chExt cx="255198" cy="246221"/>
          </a:xfrm>
        </p:grpSpPr>
        <p:sp>
          <p:nvSpPr>
            <p:cNvPr id="8" name="Oval 7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20080" y="3603307"/>
            <a:ext cx="794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Check computer SSD for available storage space 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&gt;150Gb</a:t>
            </a:r>
            <a:endParaRPr lang="en-CA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24794" y="3664862"/>
            <a:ext cx="255198" cy="246221"/>
            <a:chOff x="760366" y="1394846"/>
            <a:chExt cx="255198" cy="246221"/>
          </a:xfrm>
        </p:grpSpPr>
        <p:sp>
          <p:nvSpPr>
            <p:cNvPr id="12" name="Oval 11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84076" y="1052736"/>
            <a:ext cx="79444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Make sure required Software is installed:-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MinKNOW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of </a:t>
            </a:r>
            <a:r>
              <a:rPr lang="en-CA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 &amp; run parameters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Metrichor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</a:t>
            </a:r>
            <a:r>
              <a:rPr lang="en-CA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basecalling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event data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MinoTour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monitoring / control of run while sequencing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Chronolapse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Screen image grabber for record keeping</a:t>
            </a:r>
          </a:p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Poretools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poRe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extraction and data summaries</a:t>
            </a:r>
          </a:p>
          <a:p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TeamViewer</a:t>
            </a:r>
            <a:r>
              <a:rPr lang="en-C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Remote control of </a:t>
            </a:r>
            <a:r>
              <a:rPr lang="en-CA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computer</a:t>
            </a:r>
          </a:p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88790" y="1114291"/>
            <a:ext cx="255198" cy="246221"/>
            <a:chOff x="760366" y="1394846"/>
            <a:chExt cx="255198" cy="246221"/>
          </a:xfrm>
        </p:grpSpPr>
        <p:sp>
          <p:nvSpPr>
            <p:cNvPr id="16" name="Oval 15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CA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218" name="Picture 2" descr="C:\Users\John\Desktop\MinIon\Porecamp\Bubbl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548" y="4869160"/>
            <a:ext cx="3034004" cy="138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21038"/>
            <a:ext cx="2562250" cy="168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721038"/>
            <a:ext cx="2196122" cy="168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20080" y="3140968"/>
            <a:ext cx="794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Confirm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utomatic software updates and sleep modes are disabled</a:t>
            </a:r>
            <a:endParaRPr lang="en-CA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24794" y="3202523"/>
            <a:ext cx="255198" cy="246221"/>
            <a:chOff x="760366" y="1394846"/>
            <a:chExt cx="255198" cy="246221"/>
          </a:xfrm>
        </p:grpSpPr>
        <p:sp>
          <p:nvSpPr>
            <p:cNvPr id="21" name="Oval 20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99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8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8073" y="1331476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Attach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Flowcell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device and plug into USB3 port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073" y="2140056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MinKNOW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software and start device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8073" y="2948636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Name Run and start platform-QC protocol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8658" y="2945894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If flow-cell good proceed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073" y="3757216"/>
            <a:ext cx="57699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Prime flow-cell with 2x 500</a:t>
            </a:r>
            <a:r>
              <a:rPr lang="en-CA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1xRBF1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for 10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each</a:t>
            </a:r>
          </a:p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(500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2xRBF1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H</a:t>
            </a:r>
            <a:r>
              <a:rPr lang="en-CA" sz="1200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endParaRPr lang="en-CA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48073" y="4781239"/>
            <a:ext cx="4609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Load 150</a:t>
            </a:r>
            <a:r>
              <a:rPr lang="en-CA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l of Library in 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1xRBF1</a:t>
            </a:r>
            <a:endParaRPr lang="en-CA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(75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2xRBF1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CA" sz="1200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+ 4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Fuel +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6-11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Pre-sequencing Mix)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8073" y="5805264"/>
            <a:ext cx="7032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Name run and start Sequencing Protocol – Standard / Modified :o)</a:t>
            </a:r>
          </a:p>
          <a:p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(Start </a:t>
            </a:r>
            <a:r>
              <a:rPr lang="en-CA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Metrichor</a:t>
            </a:r>
            <a:r>
              <a:rPr lang="en-CA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required workflow plus screen capture software)</a:t>
            </a:r>
            <a:endParaRPr lang="en-CA"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9964" y="404663"/>
            <a:ext cx="5982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Preparing &amp; Loading </a:t>
            </a:r>
            <a:r>
              <a:rPr lang="en-CA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52786" y="1393031"/>
            <a:ext cx="255198" cy="246221"/>
            <a:chOff x="760366" y="1394846"/>
            <a:chExt cx="255198" cy="246221"/>
          </a:xfrm>
        </p:grpSpPr>
        <p:sp>
          <p:nvSpPr>
            <p:cNvPr id="19" name="Oval 18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CA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52786" y="2201611"/>
            <a:ext cx="255198" cy="246221"/>
            <a:chOff x="760366" y="1394846"/>
            <a:chExt cx="255198" cy="246221"/>
          </a:xfrm>
        </p:grpSpPr>
        <p:sp>
          <p:nvSpPr>
            <p:cNvPr id="31" name="Oval 30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53974" y="3007449"/>
            <a:ext cx="255198" cy="246221"/>
            <a:chOff x="760366" y="1394846"/>
            <a:chExt cx="255198" cy="246221"/>
          </a:xfrm>
        </p:grpSpPr>
        <p:sp>
          <p:nvSpPr>
            <p:cNvPr id="34" name="Oval 33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4568" y="3843125"/>
            <a:ext cx="255198" cy="246221"/>
            <a:chOff x="760366" y="1394846"/>
            <a:chExt cx="255198" cy="246221"/>
          </a:xfrm>
        </p:grpSpPr>
        <p:sp>
          <p:nvSpPr>
            <p:cNvPr id="37" name="Oval 36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52786" y="4844093"/>
            <a:ext cx="255198" cy="246221"/>
            <a:chOff x="760366" y="1394846"/>
            <a:chExt cx="255198" cy="246221"/>
          </a:xfrm>
        </p:grpSpPr>
        <p:sp>
          <p:nvSpPr>
            <p:cNvPr id="40" name="Oval 39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55162" y="5851430"/>
            <a:ext cx="255198" cy="246221"/>
            <a:chOff x="760366" y="1394846"/>
            <a:chExt cx="255198" cy="246221"/>
          </a:xfrm>
        </p:grpSpPr>
        <p:sp>
          <p:nvSpPr>
            <p:cNvPr id="43" name="Oval 42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28" name="Down Arrow 27"/>
          <p:cNvSpPr/>
          <p:nvPr/>
        </p:nvSpPr>
        <p:spPr>
          <a:xfrm>
            <a:off x="2729971" y="1691843"/>
            <a:ext cx="394339" cy="43204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Bent Arrow 28"/>
          <p:cNvSpPr/>
          <p:nvPr/>
        </p:nvSpPr>
        <p:spPr>
          <a:xfrm rot="10800000">
            <a:off x="6742357" y="3585290"/>
            <a:ext cx="654259" cy="504056"/>
          </a:xfrm>
          <a:prstGeom prst="ben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47" name="Down Arrow 46"/>
          <p:cNvSpPr/>
          <p:nvPr/>
        </p:nvSpPr>
        <p:spPr>
          <a:xfrm rot="16200000">
            <a:off x="5526083" y="2992789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Down Arrow 47"/>
          <p:cNvSpPr/>
          <p:nvPr/>
        </p:nvSpPr>
        <p:spPr>
          <a:xfrm>
            <a:off x="2729971" y="2572399"/>
            <a:ext cx="394339" cy="43204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Down Arrow 48"/>
          <p:cNvSpPr/>
          <p:nvPr/>
        </p:nvSpPr>
        <p:spPr>
          <a:xfrm>
            <a:off x="2729971" y="4412045"/>
            <a:ext cx="394339" cy="43204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Down Arrow 49"/>
          <p:cNvSpPr/>
          <p:nvPr/>
        </p:nvSpPr>
        <p:spPr>
          <a:xfrm>
            <a:off x="2729971" y="5382925"/>
            <a:ext cx="394339" cy="43204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48" name="TextBox 2047"/>
          <p:cNvSpPr txBox="1"/>
          <p:nvPr/>
        </p:nvSpPr>
        <p:spPr>
          <a:xfrm>
            <a:off x="6182276" y="3232399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(Single Good pores &gt;650)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936" y="1691842"/>
            <a:ext cx="2823698" cy="1254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998" y="4356931"/>
            <a:ext cx="3248458" cy="1286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880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8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9964" y="404663"/>
            <a:ext cx="628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Inserting Flow-cell into </a:t>
            </a:r>
            <a:r>
              <a:rPr lang="en-CA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Device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John\Desktop\temp\Load MinION\load-1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40" y="394336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hn\Desktop\temp\Load MinION\load-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20" y="124290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hn\Desktop\temp\Load MinION\load-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0" y="3937598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hn\Desktop\temp\Load MinION\load-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20" y="3933056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John\Desktop\temp\Load MinION\load-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0" y="123727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15616" y="3409255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Ready </a:t>
            </a:r>
            <a:r>
              <a:rPr lang="en-CA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283968" y="3409255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Open lid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232191" y="3399383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Unpack flow-cell, </a:t>
            </a:r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heck heat pad</a:t>
            </a:r>
          </a:p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intact &amp; ASIC bubble free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4751" y="6103368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Slide flow-cell into place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07904" y="6103368"/>
            <a:ext cx="1651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Make sure flow-cell is</a:t>
            </a:r>
          </a:p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seated properly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35391" y="6103368"/>
            <a:ext cx="2097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Plug </a:t>
            </a:r>
            <a:r>
              <a:rPr lang="en-CA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into USB3 port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C:\Users\John\Desktop\temp\Load MinION\Heatpad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40" y="123727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Down Arrow 53"/>
          <p:cNvSpPr/>
          <p:nvPr/>
        </p:nvSpPr>
        <p:spPr>
          <a:xfrm rot="16200000">
            <a:off x="2991908" y="2169462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Down Arrow 54"/>
          <p:cNvSpPr/>
          <p:nvPr/>
        </p:nvSpPr>
        <p:spPr>
          <a:xfrm rot="16200000">
            <a:off x="5872228" y="2163831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Down Arrow 55"/>
          <p:cNvSpPr/>
          <p:nvPr/>
        </p:nvSpPr>
        <p:spPr>
          <a:xfrm rot="16200000">
            <a:off x="2991908" y="4869924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Down Arrow 56"/>
          <p:cNvSpPr/>
          <p:nvPr/>
        </p:nvSpPr>
        <p:spPr>
          <a:xfrm rot="16200000">
            <a:off x="5872228" y="4830943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8" name="Group 57"/>
          <p:cNvGrpSpPr/>
          <p:nvPr/>
        </p:nvGrpSpPr>
        <p:grpSpPr>
          <a:xfrm>
            <a:off x="618114" y="1268106"/>
            <a:ext cx="255198" cy="246221"/>
            <a:chOff x="760366" y="1394846"/>
            <a:chExt cx="255198" cy="246221"/>
          </a:xfrm>
        </p:grpSpPr>
        <p:sp>
          <p:nvSpPr>
            <p:cNvPr id="59" name="Oval 58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CA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92120" y="1233699"/>
            <a:ext cx="255198" cy="246221"/>
            <a:chOff x="760366" y="1394846"/>
            <a:chExt cx="255198" cy="246221"/>
          </a:xfrm>
        </p:grpSpPr>
        <p:sp>
          <p:nvSpPr>
            <p:cNvPr id="62" name="Oval 61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372440" y="1235514"/>
            <a:ext cx="255198" cy="246221"/>
            <a:chOff x="760366" y="1394846"/>
            <a:chExt cx="255198" cy="246221"/>
          </a:xfrm>
        </p:grpSpPr>
        <p:sp>
          <p:nvSpPr>
            <p:cNvPr id="65" name="Oval 64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11800" y="3929169"/>
            <a:ext cx="255198" cy="246221"/>
            <a:chOff x="760366" y="1394846"/>
            <a:chExt cx="255198" cy="246221"/>
          </a:xfrm>
        </p:grpSpPr>
        <p:sp>
          <p:nvSpPr>
            <p:cNvPr id="68" name="Oval 67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492120" y="3927354"/>
            <a:ext cx="255198" cy="246221"/>
            <a:chOff x="760366" y="1394846"/>
            <a:chExt cx="255198" cy="246221"/>
          </a:xfrm>
        </p:grpSpPr>
        <p:sp>
          <p:nvSpPr>
            <p:cNvPr id="71" name="Oval 70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372440" y="3943368"/>
            <a:ext cx="255198" cy="246221"/>
            <a:chOff x="760366" y="1394846"/>
            <a:chExt cx="255198" cy="246221"/>
          </a:xfrm>
        </p:grpSpPr>
        <p:sp>
          <p:nvSpPr>
            <p:cNvPr id="74" name="Oval 73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7531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8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964" y="404663"/>
            <a:ext cx="4860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Flow-cell Quality Assessment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7646" y="251053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  <a:endParaRPr lang="en-CA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6323" y="393124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</a:t>
            </a:r>
            <a:endParaRPr lang="en-CA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44" y="2874640"/>
            <a:ext cx="1829538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675" y="2874639"/>
            <a:ext cx="1829538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106" y="2874640"/>
            <a:ext cx="1829538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37" y="2870520"/>
            <a:ext cx="1829538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44" y="4304892"/>
            <a:ext cx="1829538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01" y="4314800"/>
            <a:ext cx="1829538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758" y="4314800"/>
            <a:ext cx="1829538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516" y="4304891"/>
            <a:ext cx="1829538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1" y="1281534"/>
            <a:ext cx="8064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Platform-QC scans the 2048 channels as 4 Mux groups @ -180mV with R9 &amp; reports back single good channel assignment to each of g1 to g4 groups with up to 512 wells each. Expect Good correlation using R9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flowcells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between Platform QC pore numbers and those obtained at the start of a run.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379525" y="5701610"/>
            <a:ext cx="2487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&gt;650 Pore Guarantee </a:t>
            </a:r>
            <a:endParaRPr lang="en-CA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04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8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59964" y="404663"/>
            <a:ext cx="5006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Priming and Loading Flow-cell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3409255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Open sample port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92120" y="3397882"/>
            <a:ext cx="21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Slowly remove any air from sample port with pipette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03915" y="3405948"/>
            <a:ext cx="218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Confirm fluidic channel is free of bubbles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12568" y="6021288"/>
            <a:ext cx="250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2 x 10 min 500</a:t>
            </a:r>
            <a:r>
              <a:rPr lang="en-CA" sz="1200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1xRBF1 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followed by 150</a:t>
            </a:r>
            <a:r>
              <a:rPr lang="en-CA" sz="1200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 Library 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23321" y="6103368"/>
            <a:ext cx="1420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Close sample port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804248" y="6103368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Close lid and GO!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Down Arrow 53"/>
          <p:cNvSpPr/>
          <p:nvPr/>
        </p:nvSpPr>
        <p:spPr>
          <a:xfrm rot="16200000">
            <a:off x="3004512" y="2169462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Down Arrow 54"/>
          <p:cNvSpPr/>
          <p:nvPr/>
        </p:nvSpPr>
        <p:spPr>
          <a:xfrm rot="16200000">
            <a:off x="5897412" y="2163831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Down Arrow 55"/>
          <p:cNvSpPr/>
          <p:nvPr/>
        </p:nvSpPr>
        <p:spPr>
          <a:xfrm rot="16200000">
            <a:off x="2991908" y="4869924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Down Arrow 56"/>
          <p:cNvSpPr/>
          <p:nvPr/>
        </p:nvSpPr>
        <p:spPr>
          <a:xfrm rot="16200000">
            <a:off x="5872228" y="4830943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C:\Users\John\Desktop\temp\Load MinION\load-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00" y="390438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C:\Users\John\Desktop\temp\Load MinION\load-1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120" y="3913515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hn\Desktop\temp\Load MinION\load-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440" y="3929169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John\Desktop\temp\Load MinION\load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14" y="1256402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John\Desktop\temp\Load MinION\load-9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014" y="1241577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915" y="1246182"/>
            <a:ext cx="2160000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8" name="Group 57"/>
          <p:cNvGrpSpPr/>
          <p:nvPr/>
        </p:nvGrpSpPr>
        <p:grpSpPr>
          <a:xfrm>
            <a:off x="618114" y="1268106"/>
            <a:ext cx="255198" cy="246221"/>
            <a:chOff x="760366" y="1394846"/>
            <a:chExt cx="255198" cy="246221"/>
          </a:xfrm>
        </p:grpSpPr>
        <p:sp>
          <p:nvSpPr>
            <p:cNvPr id="59" name="Oval 58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CA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92120" y="1233699"/>
            <a:ext cx="255198" cy="246221"/>
            <a:chOff x="760366" y="1394846"/>
            <a:chExt cx="255198" cy="246221"/>
          </a:xfrm>
        </p:grpSpPr>
        <p:sp>
          <p:nvSpPr>
            <p:cNvPr id="62" name="Oval 61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372440" y="1235514"/>
            <a:ext cx="255198" cy="246221"/>
            <a:chOff x="760366" y="1394846"/>
            <a:chExt cx="255198" cy="246221"/>
          </a:xfrm>
        </p:grpSpPr>
        <p:sp>
          <p:nvSpPr>
            <p:cNvPr id="65" name="Oval 64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11800" y="3929169"/>
            <a:ext cx="255198" cy="246221"/>
            <a:chOff x="760366" y="1394846"/>
            <a:chExt cx="255198" cy="246221"/>
          </a:xfrm>
        </p:grpSpPr>
        <p:sp>
          <p:nvSpPr>
            <p:cNvPr id="68" name="Oval 67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492120" y="3927354"/>
            <a:ext cx="255198" cy="246221"/>
            <a:chOff x="760366" y="1394846"/>
            <a:chExt cx="255198" cy="246221"/>
          </a:xfrm>
        </p:grpSpPr>
        <p:sp>
          <p:nvSpPr>
            <p:cNvPr id="71" name="Oval 70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372440" y="3943368"/>
            <a:ext cx="255198" cy="246221"/>
            <a:chOff x="760366" y="1394846"/>
            <a:chExt cx="255198" cy="246221"/>
          </a:xfrm>
        </p:grpSpPr>
        <p:sp>
          <p:nvSpPr>
            <p:cNvPr id="74" name="Oval 73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259632" y="1916832"/>
            <a:ext cx="468487" cy="46848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ounded Rectangle 46"/>
          <p:cNvSpPr/>
          <p:nvPr/>
        </p:nvSpPr>
        <p:spPr>
          <a:xfrm>
            <a:off x="6804248" y="2087333"/>
            <a:ext cx="1584176" cy="1053635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13436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8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 descr="IMG_796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40768"/>
            <a:ext cx="2689661" cy="20747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9964" y="404663"/>
            <a:ext cx="6671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Priming and </a:t>
            </a:r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Loading </a:t>
            </a:r>
            <a:r>
              <a:rPr lang="en-CA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SpotON</a:t>
            </a:r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Flow-cell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3272" y="3409255"/>
            <a:ext cx="14045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Open sample port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8024" y="1772816"/>
            <a:ext cx="3816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Slowly remove any air from sample port with pipette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9992" y="5910371"/>
            <a:ext cx="2187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Add 75ul of Sequencing Mix to </a:t>
            </a:r>
            <a:r>
              <a:rPr lang="en-CA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SpotON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well </a:t>
            </a:r>
            <a:r>
              <a:rPr lang="en-CA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dropwise</a:t>
            </a:r>
            <a:endParaRPr lang="en-CA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8632" y="5838363"/>
            <a:ext cx="2503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Open </a:t>
            </a:r>
            <a:r>
              <a:rPr lang="en-CA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SpotON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port and then add 200</a:t>
            </a:r>
            <a:r>
              <a:rPr lang="en-CA" sz="1200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RB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sample port, NOT </a:t>
            </a:r>
            <a:r>
              <a:rPr lang="en-CA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SpotON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port.</a:t>
            </a:r>
          </a:p>
          <a:p>
            <a:pPr algn="ctr"/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0312" y="4830251"/>
            <a:ext cx="120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Close ports, lid </a:t>
            </a:r>
          </a:p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and GO!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4494528" y="2191471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Down Arrow 13"/>
          <p:cNvSpPr/>
          <p:nvPr/>
        </p:nvSpPr>
        <p:spPr>
          <a:xfrm rot="16200000">
            <a:off x="3649289" y="4759007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" name="Group 21"/>
          <p:cNvGrpSpPr/>
          <p:nvPr/>
        </p:nvGrpSpPr>
        <p:grpSpPr>
          <a:xfrm>
            <a:off x="618114" y="1268106"/>
            <a:ext cx="255198" cy="246221"/>
            <a:chOff x="760366" y="1394846"/>
            <a:chExt cx="255198" cy="246221"/>
          </a:xfrm>
        </p:grpSpPr>
        <p:sp>
          <p:nvSpPr>
            <p:cNvPr id="23" name="Oval 22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CA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44008" y="1484784"/>
            <a:ext cx="255198" cy="246221"/>
            <a:chOff x="760366" y="1394846"/>
            <a:chExt cx="255198" cy="246221"/>
          </a:xfrm>
        </p:grpSpPr>
        <p:sp>
          <p:nvSpPr>
            <p:cNvPr id="26" name="Oval 25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67544" y="3822139"/>
            <a:ext cx="255198" cy="246221"/>
            <a:chOff x="760366" y="1394846"/>
            <a:chExt cx="255198" cy="246221"/>
          </a:xfrm>
        </p:grpSpPr>
        <p:sp>
          <p:nvSpPr>
            <p:cNvPr id="29" name="Oval 28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100778" y="3822139"/>
            <a:ext cx="255198" cy="246221"/>
            <a:chOff x="760366" y="1394846"/>
            <a:chExt cx="255198" cy="246221"/>
          </a:xfrm>
        </p:grpSpPr>
        <p:sp>
          <p:nvSpPr>
            <p:cNvPr id="32" name="Oval 31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pic>
        <p:nvPicPr>
          <p:cNvPr id="45" name="Picture 44" descr="IMG_832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822139"/>
            <a:ext cx="2384626" cy="2088232"/>
          </a:xfrm>
          <a:prstGeom prst="rect">
            <a:avLst/>
          </a:prstGeom>
        </p:spPr>
      </p:pic>
      <p:sp>
        <p:nvSpPr>
          <p:cNvPr id="40" name="Rounded Rectangle 39"/>
          <p:cNvSpPr/>
          <p:nvPr/>
        </p:nvSpPr>
        <p:spPr>
          <a:xfrm>
            <a:off x="5292080" y="4470211"/>
            <a:ext cx="864096" cy="792088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4" name="Picture 43" descr="IMG_7968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22139"/>
            <a:ext cx="2516034" cy="206614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932040" y="213285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x 10 min 500</a:t>
            </a:r>
            <a:r>
              <a:rPr lang="en-CA" sz="1200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RBF1 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sample port</a:t>
            </a:r>
          </a:p>
          <a:p>
            <a:pPr algn="ctr"/>
            <a:endParaRPr lang="en-CA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1x 10 min 300</a:t>
            </a:r>
            <a:r>
              <a:rPr lang="en-CA" sz="1200" dirty="0" smtClean="0">
                <a:latin typeface="Symbol" panose="05050102010706020507" pitchFamily="18" charset="2"/>
                <a:cs typeface="Arial" panose="020B0604020202020204" pitchFamily="34" charset="0"/>
              </a:rPr>
              <a:t>m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RBF1 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sample </a:t>
            </a:r>
            <a:r>
              <a:rPr lang="en-CA" sz="12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CA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ort</a:t>
            </a:r>
            <a:endParaRPr lang="en-CA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Down Arrow 46"/>
          <p:cNvSpPr/>
          <p:nvPr/>
        </p:nvSpPr>
        <p:spPr>
          <a:xfrm rot="16200000">
            <a:off x="6961657" y="4816858"/>
            <a:ext cx="280103" cy="306888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Rounded Rectangle 40"/>
          <p:cNvSpPr/>
          <p:nvPr/>
        </p:nvSpPr>
        <p:spPr>
          <a:xfrm>
            <a:off x="1547664" y="1628799"/>
            <a:ext cx="504056" cy="648073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TextBox 48"/>
          <p:cNvSpPr txBox="1"/>
          <p:nvPr/>
        </p:nvSpPr>
        <p:spPr>
          <a:xfrm>
            <a:off x="5436096" y="1290246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Flowcell</a:t>
            </a:r>
            <a:r>
              <a:rPr lang="en-CA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Priming</a:t>
            </a:r>
            <a:endParaRPr lang="en-CA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44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4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1018" y="404663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 Run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8072" y="1434842"/>
            <a:ext cx="39839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Start Sequencing Recipe Script</a:t>
            </a:r>
          </a:p>
          <a:p>
            <a:endParaRPr lang="en-CA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 run and select required Recipe Script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8073" y="2564904"/>
            <a:ext cx="3983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Chronolapse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screen capture</a:t>
            </a:r>
          </a:p>
          <a:p>
            <a:endParaRPr lang="en-CA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grab every 30 seconds and as required at start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8073" y="3667090"/>
            <a:ext cx="39839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Metrichor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workflow</a:t>
            </a:r>
          </a:p>
          <a:p>
            <a:endParaRPr lang="en-CA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desired workflow:- 2D </a:t>
            </a:r>
            <a:r>
              <a:rPr lang="en-CA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basecall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WIMP</a:t>
            </a:r>
            <a:endParaRPr lang="en-CA" sz="1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2786" y="1496397"/>
            <a:ext cx="255198" cy="246221"/>
            <a:chOff x="760366" y="1394846"/>
            <a:chExt cx="255198" cy="246221"/>
          </a:xfrm>
        </p:grpSpPr>
        <p:sp>
          <p:nvSpPr>
            <p:cNvPr id="14" name="Oval 13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CA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2786" y="2626459"/>
            <a:ext cx="255198" cy="246221"/>
            <a:chOff x="760366" y="1394846"/>
            <a:chExt cx="255198" cy="246221"/>
          </a:xfrm>
        </p:grpSpPr>
        <p:sp>
          <p:nvSpPr>
            <p:cNvPr id="17" name="Oval 16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53974" y="3725903"/>
            <a:ext cx="255198" cy="246221"/>
            <a:chOff x="760366" y="1394846"/>
            <a:chExt cx="255198" cy="246221"/>
          </a:xfrm>
        </p:grpSpPr>
        <p:sp>
          <p:nvSpPr>
            <p:cNvPr id="20" name="Oval 19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54" y="1270733"/>
            <a:ext cx="2830291" cy="2107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954868" y="4769276"/>
            <a:ext cx="757757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Start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MinUp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&amp; Open </a:t>
            </a:r>
            <a:r>
              <a:rPr lang="en-CA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MinoTour</a:t>
            </a:r>
            <a:r>
              <a:rPr lang="en-CA" dirty="0" smtClean="0">
                <a:latin typeface="Arial" panose="020B0604020202020204" pitchFamily="34" charset="0"/>
                <a:cs typeface="Arial" panose="020B0604020202020204" pitchFamily="34" charset="0"/>
              </a:rPr>
              <a:t> Browser Window</a:t>
            </a:r>
          </a:p>
          <a:p>
            <a:endParaRPr lang="en-CA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Issue command line parameters for read mapping and device control  as below or use </a:t>
            </a:r>
            <a:r>
              <a:rPr lang="en-CA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MinUP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-GUI:</a:t>
            </a:r>
          </a:p>
          <a:p>
            <a:endParaRPr lang="en-CA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minUP.exe -</a:t>
            </a: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dbh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minotour.nottingham.ac.uk -</a:t>
            </a: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dbu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-pw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PWD 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-w d:\data -f c:\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reference\REF.txt 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-u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 -</a:t>
            </a: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bwa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-d -</a:t>
            </a:r>
            <a:r>
              <a:rPr lang="en-CA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xxx.xxx.xxx.xxx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-pin </a:t>
            </a:r>
            <a:r>
              <a:rPr lang="en-CA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 </a:t>
            </a:r>
            <a:r>
              <a:rPr lang="en-CA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 minion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660769" y="4828089"/>
            <a:ext cx="255198" cy="246221"/>
            <a:chOff x="760366" y="1394846"/>
            <a:chExt cx="255198" cy="246221"/>
          </a:xfrm>
        </p:grpSpPr>
        <p:sp>
          <p:nvSpPr>
            <p:cNvPr id="42" name="Oval 41"/>
            <p:cNvSpPr/>
            <p:nvPr/>
          </p:nvSpPr>
          <p:spPr>
            <a:xfrm>
              <a:off x="796226" y="1423809"/>
              <a:ext cx="184666" cy="184666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0366" y="1394846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10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CA" sz="1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27" name="Picture 3" descr="C:\Users\John\Desktop\temp\MinoTou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467" y="4126885"/>
            <a:ext cx="1247853" cy="11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1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48" y="196814"/>
            <a:ext cx="8724900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9964" y="404663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or Bad Library/</a:t>
            </a:r>
            <a:r>
              <a:rPr lang="en-CA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Flowcell</a:t>
            </a:r>
            <a:r>
              <a:rPr lang="en-CA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CA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62" name="Picture 14" descr="C:\Users\Snutch Lab\Desktop\Examples\1 hrs\Chip4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24744"/>
            <a:ext cx="1633334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Snutch Lab\Desktop\Examples\1 hrs\Chip48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95" y="1124744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Snutch Lab\Desktop\Examples\1 hrs\Chip4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731" y="1124744"/>
            <a:ext cx="163333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Snutch Lab\Desktop\Examples\1 hrs\Chip5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81" y="1124744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Snutch Lab\Desktop\Examples\1 hrs\Chip5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87595"/>
            <a:ext cx="163333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Snutch Lab\Desktop\Examples\1 hrs\Chip5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94" y="2187595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Snutch Lab\Desktop\Examples\1 hrs\Chip5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730" y="2187595"/>
            <a:ext cx="163333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Snutch Lab\Desktop\Examples\1 hrs\Chip54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81" y="2187595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Snutch Lab\Desktop\Examples\1 hrs\Chip55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50446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Snutch Lab\Desktop\Examples\1 hrs\Chip56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85" y="3250446"/>
            <a:ext cx="163333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Snutch Lab\Desktop\Examples\1 hrs\Chip57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740" y="3250446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Snutch Lab\Desktop\Examples\1 hrs\Chip58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81" y="3250446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Snutch Lab\Desktop\Examples\1 hrs\Chip59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13297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Snutch Lab\Desktop\Examples\1 hrs\Chip60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80" y="4313297"/>
            <a:ext cx="163333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C:\Users\Snutch Lab\Desktop\Examples\1 hrs\Chip61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730" y="4313297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C:\Users\Snutch Lab\Desktop\Examples\1 hrs\Chip64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067" y="4313297"/>
            <a:ext cx="163333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C:\Users\Snutch Lab\Desktop\Examples\1 hrs\Chip65.pn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376148"/>
            <a:ext cx="163333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:\Users\Snutch Lab\Desktop\Examples\1 hrs\Chip66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394" y="5376148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C:\Users\Snutch Lab\Desktop\Examples\1 hrs\Chip67.jp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730" y="5376148"/>
            <a:ext cx="160481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:\Users\Snutch Lab\Desktop\Examples\1 hrs\Chip68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067" y="5376148"/>
            <a:ext cx="1633333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467544" y="1124744"/>
            <a:ext cx="7848872" cy="5481900"/>
            <a:chOff x="467544" y="1124744"/>
            <a:chExt cx="7848872" cy="5481900"/>
          </a:xfrm>
        </p:grpSpPr>
        <p:sp>
          <p:nvSpPr>
            <p:cNvPr id="2" name="Rectangle 1"/>
            <p:cNvSpPr/>
            <p:nvPr/>
          </p:nvSpPr>
          <p:spPr>
            <a:xfrm>
              <a:off x="467544" y="1124744"/>
              <a:ext cx="7848872" cy="5151404"/>
            </a:xfrm>
            <a:prstGeom prst="rect">
              <a:avLst/>
            </a:prstGeom>
            <a:solidFill>
              <a:schemeClr val="bg1">
                <a:alpha val="61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470" y="143458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95%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65580" y="14128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90%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02467" y="14237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97%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08914" y="141281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96%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7583" y="24928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91%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854693" y="24928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96%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895923" y="248978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84%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908914" y="248558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97%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0155" y="353755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93%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859037" y="354843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97%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891580" y="354532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97%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19799" y="355310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17%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1040" y="460040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83%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843808" y="461906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80%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880695" y="460817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83%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917599" y="461128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5%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31925" y="568502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92%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878610" y="567102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92%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878493" y="567880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86%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913257" y="568969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80%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483768" y="6237312"/>
              <a:ext cx="3608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>
                  <a:latin typeface="Arial" panose="020B0604020202020204" pitchFamily="34" charset="0"/>
                  <a:cs typeface="Arial" panose="020B0604020202020204" pitchFamily="34" charset="0"/>
                </a:rPr>
                <a:t>% of Single Good pores in Strand</a:t>
              </a:r>
              <a:endParaRPr lang="en-CA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9808" y="1092087"/>
            <a:ext cx="7795924" cy="5216718"/>
            <a:chOff x="419808" y="1092087"/>
            <a:chExt cx="7795924" cy="5216718"/>
          </a:xfrm>
        </p:grpSpPr>
        <p:sp>
          <p:nvSpPr>
            <p:cNvPr id="6" name="Rectangle 5"/>
            <p:cNvSpPr/>
            <p:nvPr/>
          </p:nvSpPr>
          <p:spPr>
            <a:xfrm>
              <a:off x="434886" y="1092087"/>
              <a:ext cx="3734343" cy="9653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454457" y="3217356"/>
              <a:ext cx="3734343" cy="9653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19808" y="4280640"/>
              <a:ext cx="3734343" cy="9653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34885" y="5332606"/>
              <a:ext cx="3734343" cy="9653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481389" y="5343491"/>
              <a:ext cx="3734343" cy="96531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25592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6639</TotalTime>
  <Words>1111</Words>
  <Application>Microsoft Macintosh PowerPoint</Application>
  <PresentationFormat>On-screen Show (4:3)</PresentationFormat>
  <Paragraphs>210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Michael Smith Laboratories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 Tyson</cp:lastModifiedBy>
  <cp:revision>119</cp:revision>
  <dcterms:created xsi:type="dcterms:W3CDTF">2015-12-07T16:39:26Z</dcterms:created>
  <dcterms:modified xsi:type="dcterms:W3CDTF">2016-08-18T10:21:16Z</dcterms:modified>
</cp:coreProperties>
</file>